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57" r:id="rId5"/>
    <p:sldId id="261" r:id="rId6"/>
    <p:sldId id="260" r:id="rId7"/>
    <p:sldId id="259" r:id="rId8"/>
    <p:sldId id="265" r:id="rId9"/>
    <p:sldId id="258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0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0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0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1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2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8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5A890-9B9E-E24E-8302-BA96D1292EAF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2D82-B42F-7A47-9F78-FDA5414A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000"/>
            <a:ext cx="7772400" cy="3096519"/>
          </a:xfrm>
        </p:spPr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How Drugs Effect the Nervous System</a:t>
            </a:r>
            <a:endParaRPr lang="en-US" b="1" dirty="0">
              <a:latin typeface="Adobe Garamond Pro"/>
              <a:cs typeface="Adobe Garamond Pro"/>
            </a:endParaRPr>
          </a:p>
        </p:txBody>
      </p:sp>
    </p:spTree>
    <p:extLst>
      <p:ext uri="{BB962C8B-B14F-4D97-AF65-F5344CB8AC3E}">
        <p14:creationId xmlns:p14="http://schemas.microsoft.com/office/powerpoint/2010/main" val="153531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74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dobe Garamond Pro"/>
                <a:cs typeface="Adobe Garamond Pro"/>
              </a:rPr>
              <a:t>Alcohol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9"/>
            <a:ext cx="8229600" cy="56605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Depressant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Slows down CNS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40% of 50,000 highway deaths are caused by drinking and driving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1/3 of </a:t>
            </a:r>
            <a:r>
              <a:rPr lang="en-US" sz="3000" dirty="0" err="1" smtClean="0">
                <a:latin typeface="Adobe Garamond Pro"/>
                <a:ea typeface="ＭＳ Ｐゴシック" charset="0"/>
                <a:cs typeface="Adobe Garamond Pro"/>
              </a:rPr>
              <a:t>homocides</a:t>
            </a: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 attributed to effects of alcohol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$150 billion dollars of U.S. economy alcohol abuse treatment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Fetal Alcohol Syndrome (FAS)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Drinking while pregnant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Heart defects, malformed faces, delayed growth, poor motor development</a:t>
            </a:r>
          </a:p>
          <a:p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Long-term alcohol use or bouts of excessive consumption</a:t>
            </a:r>
          </a:p>
          <a:p>
            <a:pPr lvl="1"/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Destroys liver cells</a:t>
            </a:r>
          </a:p>
          <a:p>
            <a:pPr lvl="1"/>
            <a:r>
              <a:rPr lang="en-US" sz="3000" dirty="0" smtClean="0">
                <a:latin typeface="Adobe Garamond Pro"/>
                <a:ea typeface="ＭＳ Ｐゴシック" charset="0"/>
                <a:cs typeface="Adobe Garamond Pro"/>
              </a:rPr>
              <a:t>Cirrhosis of liver – formation of scar tissue that prevents blood flow through liver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8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Drug Abuse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</p:spPr>
        <p:txBody>
          <a:bodyPr/>
          <a:lstStyle/>
          <a:p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Intentional misuse of any drug for nonmedical purposes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Addiction</a:t>
            </a:r>
            <a:r>
              <a:rPr lang="en-US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 </a:t>
            </a: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– uncontrollable dependence on a drug</a:t>
            </a:r>
          </a:p>
          <a:p>
            <a:endParaRPr lang="en-US" dirty="0" smtClean="0">
              <a:latin typeface="Adobe Garamond Pro"/>
              <a:ea typeface="ＭＳ Ｐゴシック" charset="0"/>
              <a:cs typeface="Adobe Garamond Pro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Only Way to Prevent Addiction and Effects of Drugs………NOT taking them to begin with!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3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What is a Drug?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Drug</a:t>
            </a:r>
            <a:r>
              <a:rPr lang="en-US" sz="3600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 </a:t>
            </a:r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– any substance, other than food that changes the structure or function of the body</a:t>
            </a:r>
          </a:p>
          <a:p>
            <a:pPr lvl="1">
              <a:buFont typeface="Wingdings" charset="2"/>
              <a:buChar char="§"/>
            </a:pPr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Legal</a:t>
            </a:r>
          </a:p>
          <a:p>
            <a:pPr lvl="1">
              <a:buFont typeface="Wingdings" charset="2"/>
              <a:buChar char="§"/>
            </a:pPr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Illegal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8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533400" y="2184400"/>
            <a:ext cx="8001000" cy="381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828800" y="2260600"/>
            <a:ext cx="2286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Used to increase alertness, relieve fatigue</a:t>
            </a: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Used to relieve anxiety, irritability, tension</a:t>
            </a: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Used to relieve pain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587375" y="2262188"/>
            <a:ext cx="1241425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Stimulants</a:t>
            </a: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Depressants</a:t>
            </a: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Opiates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4114800" y="2271713"/>
            <a:ext cx="152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endParaRPr lang="en-US" sz="1200" b="1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r>
              <a:rPr lang="en-US" sz="1200">
                <a:cs typeface="+mn-cs"/>
              </a:rPr>
              <a:t>Amphetamines</a:t>
            </a: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r>
              <a:rPr lang="en-US" sz="1200">
                <a:cs typeface="+mn-cs"/>
              </a:rPr>
              <a:t>Barbiturates</a:t>
            </a:r>
          </a:p>
          <a:p>
            <a:pPr algn="l">
              <a:defRPr/>
            </a:pPr>
            <a:r>
              <a:rPr lang="en-US" sz="1200">
                <a:cs typeface="+mn-cs"/>
              </a:rPr>
              <a:t>Tranquilizers</a:t>
            </a: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endParaRPr lang="en-US" sz="1200">
              <a:cs typeface="+mn-cs"/>
            </a:endParaRPr>
          </a:p>
          <a:p>
            <a:pPr algn="l">
              <a:defRPr/>
            </a:pPr>
            <a:r>
              <a:rPr lang="en-US" sz="1200">
                <a:cs typeface="+mn-cs"/>
              </a:rPr>
              <a:t>Morphine</a:t>
            </a:r>
          </a:p>
          <a:p>
            <a:pPr algn="l">
              <a:defRPr/>
            </a:pPr>
            <a:r>
              <a:rPr lang="en-US" sz="1200">
                <a:cs typeface="+mn-cs"/>
              </a:rPr>
              <a:t>Codeine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683250" y="2271713"/>
            <a:ext cx="28511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endParaRPr lang="en-US" sz="1200" b="1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Increase heart and respiratory rates; elevate blood pressure; dilate pupils; decrease appetite</a:t>
            </a: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Slow down the actions of the central nervous system; small amounts cause calmness and relaxation; larger amounts cause slurred speech and impaired </a:t>
            </a:r>
            <a:r>
              <a:rPr lang="en-US" sz="1200" dirty="0" err="1">
                <a:cs typeface="+mn-cs"/>
              </a:rPr>
              <a:t>judgement</a:t>
            </a:r>
            <a:endParaRPr lang="en-US" sz="1200" dirty="0">
              <a:cs typeface="+mn-cs"/>
            </a:endParaRPr>
          </a:p>
          <a:p>
            <a:pPr algn="l">
              <a:defRPr/>
            </a:pPr>
            <a:endParaRPr lang="en-US" sz="1200" dirty="0">
              <a:cs typeface="+mn-cs"/>
            </a:endParaRPr>
          </a:p>
          <a:p>
            <a:pPr algn="l">
              <a:defRPr/>
            </a:pPr>
            <a:r>
              <a:rPr lang="en-US" sz="1200" dirty="0">
                <a:cs typeface="+mn-cs"/>
              </a:rPr>
              <a:t>Act as a depressant; cause drowsiness, restlessness, nausea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828800" y="2184400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638800" y="2184400"/>
            <a:ext cx="28956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33400" y="3327400"/>
            <a:ext cx="8001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533400" y="2184400"/>
            <a:ext cx="80010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838200" y="762000"/>
            <a:ext cx="1409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cs typeface="+mn-cs"/>
              </a:rPr>
              <a:t>Section 35-5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 Black" charset="0"/>
                <a:cs typeface="+mn-cs"/>
              </a:rPr>
              <a:t>Commonly Abused Drugs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587375" y="2284413"/>
            <a:ext cx="938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200" b="1">
                <a:cs typeface="+mn-cs"/>
              </a:rPr>
              <a:t>Drug Type</a:t>
            </a:r>
            <a:endParaRPr lang="en-US">
              <a:latin typeface="Times" charset="0"/>
              <a:cs typeface="+mn-cs"/>
            </a:endParaRP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1839913" y="2284413"/>
            <a:ext cx="1065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200" b="1">
                <a:cs typeface="+mn-cs"/>
              </a:rPr>
              <a:t>Medical Use</a:t>
            </a:r>
            <a:endParaRPr lang="en-US">
              <a:latin typeface="Times" charset="0"/>
              <a:cs typeface="+mn-cs"/>
            </a:endParaRP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4114800" y="2284413"/>
            <a:ext cx="895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200" b="1">
                <a:cs typeface="+mn-cs"/>
              </a:rPr>
              <a:t>Examples</a:t>
            </a:r>
            <a:endParaRPr lang="en-US">
              <a:latin typeface="Times" charset="0"/>
              <a:cs typeface="+mn-cs"/>
            </a:endParaRP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5676900" y="2284413"/>
            <a:ext cx="1598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200" b="1">
                <a:cs typeface="+mn-cs"/>
              </a:rPr>
              <a:t>Effects on the body</a:t>
            </a: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Types of Drugs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0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18464"/>
      </p:ext>
    </p:extLst>
  </p:cSld>
  <p:clrMapOvr>
    <a:masterClrMapping/>
  </p:clrMapOvr>
  <p:transition xmlns:p14="http://schemas.microsoft.com/office/powerpoint/2010/main" advClick="0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33" grpId="0" autoUpdateAnimBg="0"/>
      <p:bldP spid="1249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Stimulants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latin typeface="Adobe Garamond Pro"/>
                <a:ea typeface="ＭＳ Ｐゴシック" charset="0"/>
                <a:cs typeface="Adobe Garamond Pro"/>
              </a:rPr>
              <a:t>Increase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Heart rate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Blood pressure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Breathing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Release of neurotransmitters at some synapses in the brain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dobe Garamond Pro"/>
                <a:ea typeface="ＭＳ Ｐゴシック" charset="0"/>
                <a:cs typeface="Adobe Garamond Pro"/>
              </a:rPr>
              <a:t>Deplete</a:t>
            </a:r>
            <a:r>
              <a:rPr lang="en-US" sz="2800" dirty="0" smtClean="0">
                <a:latin typeface="Adobe Garamond Pro"/>
                <a:ea typeface="ＭＳ Ｐゴシック" charset="0"/>
                <a:cs typeface="Adobe Garamond Pro"/>
              </a:rPr>
              <a:t> neurotransmitters and lead to: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Fatigue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Circulatory problems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Hallucinations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Depression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219"/>
          </a:xfrm>
        </p:spPr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Marijuana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43"/>
            <a:ext cx="8229600" cy="52795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Active ingredient (THC) </a:t>
            </a:r>
            <a:r>
              <a:rPr lang="en-US" sz="2600" dirty="0" err="1" smtClean="0">
                <a:latin typeface="Adobe Garamond Pro"/>
                <a:ea typeface="ＭＳ Ｐゴシック" charset="0"/>
                <a:cs typeface="Adobe Garamond Pro"/>
              </a:rPr>
              <a:t>tetrahydrocannabinol</a:t>
            </a:r>
            <a:endParaRPr lang="en-US" sz="2600" dirty="0" smtClean="0">
              <a:latin typeface="Adobe Garamond Pro"/>
              <a:ea typeface="ＭＳ Ｐゴシック" charset="0"/>
              <a:cs typeface="Adobe Garamond Pro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More destructive to lungs than cigarettes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5 marijuana cigs = 120 conventional cigs</a:t>
            </a:r>
          </a:p>
          <a:p>
            <a:pPr>
              <a:lnSpc>
                <a:spcPct val="80000"/>
              </a:lnSpc>
            </a:pPr>
            <a:endParaRPr lang="en-US" sz="2600" dirty="0" smtClean="0">
              <a:latin typeface="Adobe Garamond Pro"/>
              <a:ea typeface="ＭＳ Ｐゴシック" charset="0"/>
              <a:cs typeface="Adobe Garamond Pro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Results in: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Lower WBC count by 40% - susceptible to infections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Teens – </a:t>
            </a:r>
          </a:p>
          <a:p>
            <a:pPr lvl="2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inhibits maturity </a:t>
            </a:r>
          </a:p>
          <a:p>
            <a:pPr lvl="2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Retards normal brain growth</a:t>
            </a:r>
          </a:p>
          <a:p>
            <a:pPr lvl="3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Memory loss</a:t>
            </a:r>
          </a:p>
          <a:p>
            <a:pPr lvl="3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Inability to concentrate</a:t>
            </a:r>
          </a:p>
          <a:p>
            <a:pPr lvl="3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Fall short on memory as well as math and verbal skills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Males – reduced testosterone levels and increases estrogen levels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Females – </a:t>
            </a:r>
          </a:p>
          <a:p>
            <a:pPr lvl="2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disturbs menstrual cycle</a:t>
            </a:r>
          </a:p>
          <a:p>
            <a:pPr lvl="2">
              <a:lnSpc>
                <a:spcPct val="80000"/>
              </a:lnSpc>
            </a:pPr>
            <a:r>
              <a:rPr lang="en-US" sz="2600" dirty="0" smtClean="0">
                <a:latin typeface="Adobe Garamond Pro"/>
                <a:ea typeface="ＭＳ Ｐゴシック" charset="0"/>
                <a:cs typeface="Adobe Garamond Pro"/>
              </a:rPr>
              <a:t>DNA damage to eggs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0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What Else Does “Weed” Do?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Impaired perception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Loss of coordination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Increased risk of accidents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Impaired </a:t>
            </a:r>
            <a:r>
              <a:rPr lang="en-US" dirty="0" err="1" smtClean="0">
                <a:latin typeface="Adobe Garamond Pro"/>
                <a:ea typeface="ＭＳ Ｐゴシック" charset="0"/>
                <a:cs typeface="Adobe Garamond Pro"/>
              </a:rPr>
              <a:t>judgement</a:t>
            </a: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Loss of motivation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Diminished inhibitions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Increased heart rate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Anxiety, panic attacks, and paranoia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Hallucinations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Damage to the respiratory, reproductive, and immune systems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Increased risk of CANCER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Psychological dependency</a:t>
            </a:r>
            <a:br>
              <a:rPr lang="en-US" dirty="0" smtClean="0">
                <a:latin typeface="Adobe Garamond Pro"/>
                <a:ea typeface="ＭＳ Ｐゴシック" charset="0"/>
                <a:cs typeface="Adobe Garamond Pro"/>
              </a:rPr>
            </a:br>
            <a:endParaRPr lang="en-US" dirty="0" smtClean="0">
              <a:latin typeface="Adobe Garamond Pro"/>
              <a:ea typeface="ＭＳ Ｐゴシック" charset="0"/>
              <a:cs typeface="Adobe Garamond Pr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0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Opiates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/>
          <a:lstStyle/>
          <a:p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Mimics </a:t>
            </a:r>
            <a:r>
              <a:rPr lang="en-US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endorphins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Endorphin</a:t>
            </a:r>
            <a:r>
              <a:rPr lang="en-US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 </a:t>
            </a: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– natural chemical in brain that helps overcome pain </a:t>
            </a:r>
          </a:p>
          <a:p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When person stops taking them (</a:t>
            </a:r>
            <a:r>
              <a:rPr lang="en-US" b="1" dirty="0" err="1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withdrawl</a:t>
            </a: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)</a:t>
            </a:r>
          </a:p>
          <a:p>
            <a:pPr lvl="1"/>
            <a:r>
              <a:rPr lang="en-US" sz="3200" dirty="0" smtClean="0">
                <a:latin typeface="Adobe Garamond Pro"/>
                <a:ea typeface="ＭＳ Ｐゴシック" charset="0"/>
                <a:cs typeface="Adobe Garamond Pro"/>
              </a:rPr>
              <a:t>Brain has adjusted to high levels of endorphins </a:t>
            </a:r>
          </a:p>
          <a:p>
            <a:pPr lvl="1"/>
            <a:r>
              <a:rPr lang="en-US" sz="3200" dirty="0" smtClean="0">
                <a:latin typeface="Adobe Garamond Pro"/>
                <a:ea typeface="ＭＳ Ｐゴシック" charset="0"/>
                <a:cs typeface="Adobe Garamond Pro"/>
              </a:rPr>
              <a:t>Cannot produce enough natural endorphins</a:t>
            </a:r>
          </a:p>
          <a:p>
            <a:pPr lvl="1"/>
            <a:r>
              <a:rPr lang="en-US" sz="3200" dirty="0" smtClean="0">
                <a:latin typeface="Adobe Garamond Pro"/>
                <a:ea typeface="ＭＳ Ｐゴシック" charset="0"/>
                <a:cs typeface="Adobe Garamond Pro"/>
              </a:rPr>
              <a:t>Suffer uncontrollable pain and sickness</a:t>
            </a:r>
            <a:endParaRPr lang="en-US" sz="3200" b="0" dirty="0" smtClean="0">
              <a:latin typeface="Adobe Garamond Pro"/>
              <a:ea typeface="ＭＳ Ｐゴシック" charset="0"/>
              <a:cs typeface="Adobe Garamond Pro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Cocaine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Cocaine is an opiate</a:t>
            </a:r>
          </a:p>
          <a:p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Sudden release of </a:t>
            </a:r>
            <a:r>
              <a:rPr lang="en-US" sz="3600" b="0" dirty="0" smtClean="0">
                <a:latin typeface="Adobe Garamond Pro"/>
                <a:ea typeface="ＭＳ Ｐゴシック" charset="0"/>
                <a:cs typeface="Adobe Garamond Pro"/>
              </a:rPr>
              <a:t>Dopamine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Dopamine</a:t>
            </a:r>
            <a:r>
              <a:rPr lang="en-US" sz="3600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 </a:t>
            </a:r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– neurotransmitter in brain that is released to give feeling of pleasure and satisfaction</a:t>
            </a:r>
            <a:endParaRPr lang="en-US" sz="3600" b="0" dirty="0" smtClean="0">
              <a:latin typeface="Adobe Garamond Pro"/>
              <a:ea typeface="ＭＳ Ｐゴシック" charset="0"/>
              <a:cs typeface="Adobe Garamond Pro"/>
            </a:endParaRPr>
          </a:p>
          <a:p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Powerful </a:t>
            </a:r>
            <a:r>
              <a:rPr lang="en-US" sz="3600" b="1" dirty="0" smtClean="0">
                <a:solidFill>
                  <a:srgbClr val="FF0000"/>
                </a:solidFill>
                <a:latin typeface="Adobe Garamond Pro"/>
                <a:ea typeface="ＭＳ Ｐゴシック" charset="0"/>
                <a:cs typeface="Adobe Garamond Pro"/>
              </a:rPr>
              <a:t>Stimulant</a:t>
            </a:r>
          </a:p>
          <a:p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Increases heart rate and blood pressure</a:t>
            </a:r>
          </a:p>
          <a:p>
            <a:r>
              <a:rPr lang="en-US" sz="3600" dirty="0" smtClean="0">
                <a:latin typeface="Adobe Garamond Pro"/>
                <a:ea typeface="ＭＳ Ｐゴシック" charset="0"/>
                <a:cs typeface="Adobe Garamond Pro"/>
              </a:rPr>
              <a:t>First time users can have heart attack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3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aramond Pro"/>
                <a:cs typeface="Adobe Garamond Pro"/>
              </a:rPr>
              <a:t>Depressants</a:t>
            </a:r>
            <a:endParaRPr lang="en-US" b="1" dirty="0">
              <a:latin typeface="Adobe Garamond Pro"/>
              <a:cs typeface="Adobe Garamon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latin typeface="Adobe Garamond Pro"/>
                <a:ea typeface="ＭＳ Ｐゴシック" charset="0"/>
                <a:cs typeface="Adobe Garamond Pro"/>
              </a:rPr>
              <a:t>Decrease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Heart rate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Breathing rate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Blood pressure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Relax muscles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dobe Garamond Pro"/>
                <a:ea typeface="ＭＳ Ｐゴシック" charset="0"/>
                <a:cs typeface="Adobe Garamond Pro"/>
              </a:rPr>
              <a:t>Relieve tension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dobe Garamond Pro"/>
                <a:ea typeface="ＭＳ Ｐゴシック" charset="0"/>
                <a:cs typeface="Adobe Garamond Pro"/>
              </a:rPr>
              <a:t>Enhances release of neurotransmitters that prevent nerves cells from firing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>
                <a:latin typeface="Adobe Garamond Pro"/>
                <a:ea typeface="ＭＳ Ｐゴシック" charset="0"/>
                <a:cs typeface="Adobe Garamond Pro"/>
              </a:rPr>
              <a:t>Alcohol with depressants can lead to death – depresses CNS to a point one stops breathing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0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518</Words>
  <Application>Microsoft Macintosh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Drugs Effect the Nervous System</vt:lpstr>
      <vt:lpstr>What is a Drug?</vt:lpstr>
      <vt:lpstr>Types of Drugs</vt:lpstr>
      <vt:lpstr>Stimulants</vt:lpstr>
      <vt:lpstr>Marijuana</vt:lpstr>
      <vt:lpstr>What Else Does “Weed” Do?</vt:lpstr>
      <vt:lpstr>Opiates</vt:lpstr>
      <vt:lpstr>Cocaine</vt:lpstr>
      <vt:lpstr>Depressants</vt:lpstr>
      <vt:lpstr>Alcohol</vt:lpstr>
      <vt:lpstr>Drug Abuse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Drugs Effect the Nervous System</dc:title>
  <dc:creator>Marian Weber</dc:creator>
  <cp:lastModifiedBy>Marian Weber</cp:lastModifiedBy>
  <cp:revision>7</cp:revision>
  <dcterms:created xsi:type="dcterms:W3CDTF">2013-01-01T20:02:39Z</dcterms:created>
  <dcterms:modified xsi:type="dcterms:W3CDTF">2013-01-01T21:01:02Z</dcterms:modified>
</cp:coreProperties>
</file>